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84" autoAdjust="0"/>
    <p:restoredTop sz="94660"/>
  </p:normalViewPr>
  <p:slideViewPr>
    <p:cSldViewPr>
      <p:cViewPr varScale="1">
        <p:scale>
          <a:sx n="81" d="100"/>
          <a:sy n="81" d="100"/>
        </p:scale>
        <p:origin x="108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3E705-C9FD-4C7E-95D5-95592222CEE2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0BAF6-651E-46CC-86A9-FFDEAC407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34D8-686B-44D0-B5B0-D2ADA13A782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4544" y="2348880"/>
            <a:ext cx="9585509" cy="290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ТАЙМЫР И ЕГО СЫНЫ</a:t>
            </a:r>
          </a:p>
          <a:p>
            <a:pPr algn="ctr">
              <a:lnSpc>
                <a:spcPct val="150000"/>
              </a:lnSpc>
            </a:pPr>
            <a:r>
              <a:rPr lang="ru-RU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ГОДЫ </a:t>
            </a:r>
          </a:p>
          <a:p>
            <a:pPr algn="ctr">
              <a:lnSpc>
                <a:spcPct val="150000"/>
              </a:lnSpc>
            </a:pPr>
            <a:r>
              <a:rPr lang="ru-RU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ВЕЛИКОЙ ОТЕЧЕСТВЕННОЙ ВОЙНЫ</a:t>
            </a:r>
            <a:endParaRPr lang="ru-RU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60648"/>
            <a:ext cx="914399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atin typeface="Arial" pitchFamily="34" charset="0"/>
                <a:cs typeface="Arial" pitchFamily="34" charset="0"/>
              </a:rPr>
              <a:t>Остров Диксон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980728"/>
            <a:ext cx="48965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/>
            <a:r>
              <a:rPr lang="ru-RU" sz="2500" b="1" i="1" dirty="0" err="1" smtClean="0">
                <a:solidFill>
                  <a:srgbClr val="000000"/>
                </a:solidFill>
              </a:rPr>
              <a:t>Ди́ксон</a:t>
            </a:r>
            <a:r>
              <a:rPr lang="ru-RU" sz="2500" i="1" dirty="0">
                <a:solidFill>
                  <a:srgbClr val="000000"/>
                </a:solidFill>
              </a:rPr>
              <a:t> — скалистый остров в северо-восточной части Енисейского залива Карского моря,  в 1,5 км от материка, на Северном Морском пути, всего в двух часах полета от Северного Полюса. Площадь около 25 кв. км</a:t>
            </a:r>
          </a:p>
        </p:txBody>
      </p:sp>
      <p:pic>
        <p:nvPicPr>
          <p:cNvPr id="7" name="Рисунок 6" descr="Мыс Желан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4771048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Рисунок 7" descr="C:\Users\Работа\Desktop\07ee7c03ba5a193077d1cd4bce42a5ac.gif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404792" cy="31150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23528" y="4005064"/>
            <a:ext cx="4536504" cy="1296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«Карманный» линкор «Адмирал </a:t>
            </a:r>
            <a:r>
              <a:rPr kumimoji="0" lang="ru-RU" sz="1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Шеер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b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Вооружение: десятки орудий, торпедные аппараты, два самолета </a:t>
            </a:r>
            <a:b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971600" y="5157192"/>
            <a:ext cx="7056784" cy="1296144"/>
          </a:xfrm>
          <a:prstGeom prst="rect">
            <a:avLst/>
          </a:prstGeom>
          <a:solidFill>
            <a:srgbClr val="EAEAEA">
              <a:alpha val="5098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538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задачи операции: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разрушить полярные станции и порты СССР;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прервать движение конвоев союзников по Северному морскому пути.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Операция </a:t>
            </a:r>
            <a:r>
              <a:rPr lang="ru-RU" sz="3200" b="1" dirty="0"/>
              <a:t>«</a:t>
            </a:r>
            <a:r>
              <a:rPr lang="ru-RU" sz="3200" b="1" dirty="0" err="1"/>
              <a:t>Вундерланд</a:t>
            </a:r>
            <a:r>
              <a:rPr lang="ru-RU" sz="3200" b="1" dirty="0"/>
              <a:t>» </a:t>
            </a:r>
          </a:p>
          <a:p>
            <a:pPr algn="ctr"/>
            <a:r>
              <a:rPr lang="ru-RU" sz="3200" b="1" dirty="0"/>
              <a:t>(«Страна чудес</a:t>
            </a:r>
            <a:r>
              <a:rPr lang="ru-RU" sz="3200" b="1" dirty="0" smtClean="0"/>
              <a:t>»)</a:t>
            </a:r>
            <a:endParaRPr lang="ru-RU" sz="3200" b="1" dirty="0"/>
          </a:p>
        </p:txBody>
      </p:sp>
      <p:pic>
        <p:nvPicPr>
          <p:cNvPr id="8" name="Рисунок 7" descr="«Адмирал Шеер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024336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855086" cy="2399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1"/>
          <p:cNvSpPr txBox="1">
            <a:spLocks/>
          </p:cNvSpPr>
          <p:nvPr/>
        </p:nvSpPr>
        <p:spPr>
          <a:xfrm>
            <a:off x="4599113" y="3068960"/>
            <a:ext cx="4544887" cy="1541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altLang="ru-RU" sz="2500" b="1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3000" b="1" i="1" dirty="0">
                <a:solidFill>
                  <a:schemeClr val="tx1"/>
                </a:solidFill>
              </a:rPr>
              <a:t>Командир</a:t>
            </a:r>
            <a:r>
              <a:rPr lang="ru-RU" altLang="ru-RU" sz="3500" b="1" i="1" dirty="0">
                <a:solidFill>
                  <a:schemeClr val="tx1"/>
                </a:solidFill>
              </a:rPr>
              <a:t> </a:t>
            </a:r>
            <a:r>
              <a:rPr lang="ru-RU" altLang="ru-RU" sz="3000" b="1" i="1" dirty="0">
                <a:solidFill>
                  <a:schemeClr val="tx1"/>
                </a:solidFill>
              </a:rPr>
              <a:t>линкора «Адмирал </a:t>
            </a:r>
            <a:r>
              <a:rPr lang="ru-RU" altLang="ru-RU" sz="3000" b="1" i="1" dirty="0" err="1">
                <a:solidFill>
                  <a:schemeClr val="tx1"/>
                </a:solidFill>
              </a:rPr>
              <a:t>Шеер</a:t>
            </a:r>
            <a:r>
              <a:rPr lang="ru-RU" altLang="ru-RU" sz="3000" b="1" i="1" dirty="0" smtClean="0">
                <a:solidFill>
                  <a:schemeClr val="tx1"/>
                </a:solidFill>
              </a:rPr>
              <a:t>», </a:t>
            </a:r>
            <a:r>
              <a:rPr lang="ru-RU" altLang="ru-RU" sz="3000" b="1" i="1" dirty="0">
                <a:solidFill>
                  <a:schemeClr val="tx1"/>
                </a:solidFill>
              </a:rPr>
              <a:t>капитан 1 ранга Вильгельм </a:t>
            </a:r>
            <a:r>
              <a:rPr lang="ru-RU" altLang="ru-RU" sz="3000" b="1" i="1" dirty="0" err="1">
                <a:solidFill>
                  <a:schemeClr val="tx1"/>
                </a:solidFill>
              </a:rPr>
              <a:t>Меендсен-Болькен</a:t>
            </a:r>
            <a:r>
              <a:rPr lang="ru-RU" altLang="ru-RU" sz="3000" b="1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788024" y="3501008"/>
            <a:ext cx="3672408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едокольный пароход «Александр Сибиряков»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Вооружение: четыре орудия и два пулемета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Героический пароход «А. Сибиряков»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3861048"/>
            <a:ext cx="4139952" cy="2793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i="1" dirty="0" smtClean="0">
              <a:latin typeface="+mn-lt"/>
              <a:ea typeface="+mn-ea"/>
              <a:cs typeface="+mn-cs"/>
            </a:endParaRPr>
          </a:p>
          <a:p>
            <a:endParaRPr lang="ru-RU" sz="2000" b="1" i="1" dirty="0" smtClean="0">
              <a:latin typeface="+mn-lt"/>
              <a:ea typeface="+mn-ea"/>
              <a:cs typeface="+mn-cs"/>
            </a:endParaRPr>
          </a:p>
          <a:p>
            <a:endParaRPr lang="ru-RU" sz="2000" b="1" i="1" dirty="0" smtClean="0">
              <a:latin typeface="+mn-lt"/>
              <a:ea typeface="+mn-ea"/>
              <a:cs typeface="+mn-cs"/>
            </a:endParaRPr>
          </a:p>
          <a:p>
            <a:endParaRPr lang="ru-RU" sz="2000" b="1" i="1" dirty="0" smtClean="0">
              <a:latin typeface="+mn-lt"/>
              <a:ea typeface="+mn-ea"/>
              <a:cs typeface="+mn-cs"/>
            </a:endParaRPr>
          </a:p>
          <a:p>
            <a:r>
              <a:rPr lang="ru-RU" sz="2000" b="1" i="1" dirty="0" err="1" smtClean="0">
                <a:latin typeface="+mn-lt"/>
                <a:ea typeface="+mn-ea"/>
                <a:cs typeface="+mn-cs"/>
              </a:rPr>
              <a:t>Качарава</a:t>
            </a:r>
            <a:r>
              <a:rPr lang="ru-RU" sz="2000" b="1" i="1" dirty="0" smtClean="0">
                <a:latin typeface="+mn-lt"/>
                <a:ea typeface="+mn-ea"/>
                <a:cs typeface="+mn-cs"/>
              </a:rPr>
              <a:t> </a:t>
            </a:r>
            <a:r>
              <a:rPr lang="ru-RU" sz="2000" b="1" i="1" dirty="0">
                <a:latin typeface="+mn-lt"/>
                <a:ea typeface="+mn-ea"/>
                <a:cs typeface="+mn-cs"/>
              </a:rPr>
              <a:t>Анатолий Алексеевич (1910-1982), </a:t>
            </a:r>
            <a:endParaRPr lang="ru-RU" sz="2000" b="1" i="1" dirty="0" smtClean="0">
              <a:latin typeface="+mn-lt"/>
              <a:ea typeface="+mn-ea"/>
              <a:cs typeface="+mn-cs"/>
            </a:endParaRPr>
          </a:p>
          <a:p>
            <a:r>
              <a:rPr lang="ru-RU" sz="2000" b="1" i="1" dirty="0" smtClean="0">
                <a:latin typeface="+mn-lt"/>
                <a:ea typeface="+mn-ea"/>
                <a:cs typeface="+mn-cs"/>
              </a:rPr>
              <a:t>капитан </a:t>
            </a:r>
            <a:r>
              <a:rPr lang="ru-RU" sz="2000" b="1" i="1" dirty="0">
                <a:latin typeface="+mn-lt"/>
                <a:ea typeface="+mn-ea"/>
                <a:cs typeface="+mn-cs"/>
              </a:rPr>
              <a:t>парохода </a:t>
            </a:r>
            <a:r>
              <a:rPr lang="ru-RU" sz="2000" b="1" i="1" dirty="0" smtClean="0">
                <a:latin typeface="+mn-lt"/>
                <a:ea typeface="+mn-ea"/>
                <a:cs typeface="+mn-cs"/>
              </a:rPr>
              <a:t>«А.Сибиряков»,</a:t>
            </a:r>
            <a:r>
              <a:rPr lang="ru-RU" sz="2000" b="1" dirty="0" smtClean="0"/>
              <a:t> </a:t>
            </a:r>
            <a:r>
              <a:rPr lang="ru-RU" sz="2000" b="1" i="1" dirty="0">
                <a:latin typeface="+mn-lt"/>
                <a:ea typeface="+mn-ea"/>
                <a:cs typeface="+mn-cs"/>
              </a:rPr>
              <a:t>старший лейтенант</a:t>
            </a:r>
          </a:p>
          <a:p>
            <a:r>
              <a:rPr lang="ru-RU" sz="2000" b="1" i="1" dirty="0" smtClean="0">
                <a:latin typeface="+mn-lt"/>
                <a:ea typeface="+mn-ea"/>
                <a:cs typeface="+mn-cs"/>
              </a:rPr>
              <a:t> </a:t>
            </a:r>
            <a:endParaRPr lang="ru-RU" sz="2000" b="1" i="1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«Александр Сибиряков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816424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C:\Users\Работа\AppData\Local\Microsoft\Windows\Temporary Internet Files\Content.Word\Screenshot_2017-12-03-22-18-16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132856"/>
            <a:ext cx="2304256" cy="295232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еравный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 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932040" y="4121696"/>
            <a:ext cx="3528392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900" b="1" i="1" dirty="0" smtClean="0">
                <a:latin typeface="+mn-lt"/>
                <a:cs typeface="Arial" pitchFamily="34" charset="0"/>
              </a:rPr>
              <a:t>Горящий</a:t>
            </a:r>
            <a:r>
              <a:rPr lang="ru-RU" sz="2000" b="1" i="1" dirty="0" smtClean="0">
                <a:latin typeface="+mn-lt"/>
                <a:cs typeface="Arial" pitchFamily="34" charset="0"/>
              </a:rPr>
              <a:t> «А. Сибиряков» (снимок с фашистского линкора)</a:t>
            </a:r>
            <a:endParaRPr lang="ru-RU" sz="2000" b="1" i="1" dirty="0">
              <a:latin typeface="+mn-lt"/>
              <a:cs typeface="Arial" pitchFamily="34" charset="0"/>
            </a:endParaRPr>
          </a:p>
        </p:txBody>
      </p:sp>
      <p:pic>
        <p:nvPicPr>
          <p:cNvPr id="13" name="Рисунок 12" descr="C:\Users\Работа\AppData\Local\Microsoft\Windows\Temporary Internet Files\Content.Word\Screenshot_2017-12-03-22-23-47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4509120"/>
            <a:ext cx="3135397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95536" y="1268760"/>
            <a:ext cx="8388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Неравный бой длился 20 минут. Линкор «Адмирал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открыл артиллерийский огонь, выпустил 27 снарядов. Капитан парохода «Сибиряков» Анатолий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Качарава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приказал затопить с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ильно повреждённый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пароход и уничтожить все секретные шифры и карты.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Пароход ушел на дно, не спустив военно-морского флага и успев предупредить о гитлеровском пирате всю Западную Арктику.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104 человек, находившихся на его борту, 19 попали в плен, включая тяжелораненого капитана, остальные погибли.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Оборона острова </a:t>
            </a:r>
            <a:r>
              <a:rPr lang="ru-RU" sz="3200" b="1" dirty="0"/>
              <a:t>Диксон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808313" cy="18971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g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752503" cy="170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Работа\AppData\Local\Microsoft\Windows\Temporary Internet Files\Content.Word\Screenshot_2017-12-03-22-25-25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4293096"/>
            <a:ext cx="1584176" cy="216024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20608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cs typeface="Arial" pitchFamily="34" charset="0"/>
              </a:rPr>
              <a:t>27 августа 1942 г. линкор «Адмирал  </a:t>
            </a:r>
            <a:r>
              <a:rPr lang="ru-RU" sz="2000" dirty="0" err="1" smtClean="0">
                <a:cs typeface="Arial" pitchFamily="34" charset="0"/>
              </a:rPr>
              <a:t>Шеер</a:t>
            </a:r>
            <a:r>
              <a:rPr lang="ru-RU" sz="2000" dirty="0" smtClean="0">
                <a:cs typeface="Arial" pitchFamily="34" charset="0"/>
              </a:rPr>
              <a:t>» подошёл к Диксону. Бой с ним вели: две полевые пушки-гаубицы батареи лейтенанта Корнякова, которые находились рядом с причалом, отряд народного ополчения, вооруженный винтовками, ручными пулеметами, гранатами и 37- миллиметровыми польскими трофейными пушками; СКР-19 - вооруженный ледокольный пароход «Дежнёв» и пароход «Революционер», вооруженный одной 45-миллиметровой пушкой.    </a:t>
            </a:r>
            <a:endParaRPr lang="ru-RU" sz="20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9997" y="30814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Бой за остров Диксон 27 августа 1942 </a:t>
            </a:r>
            <a:endParaRPr lang="ru-RU" sz="3200" b="1" dirty="0"/>
          </a:p>
        </p:txBody>
      </p:sp>
      <p:pic>
        <p:nvPicPr>
          <p:cNvPr id="7" name="Picture 2" descr="C:\Users\Работа\Desktop\Дудинка-17.09.2017\20170916_153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4536504" cy="229839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206084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Бой продолжался 1,5 часа. «Адмирал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был встречен яростным и скоординированным огнем орудий СКР-19 и береговой батареи.  Немецкий линкор выпустил  по советским судам 78 снарядов и еще 80 - по жилому городку Диксона. Не ожидавший упорного сопротивления линкор обошел вокруг острова, обстрелял береговые строения, повредив несколько жилых домов и здание штаба морских операций и покинул зону боевых действий, так и не выполнив ни одной из поставленных задач.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28921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71800" y="188640"/>
            <a:ext cx="35283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ПОРОТОВ</a:t>
            </a:r>
          </a:p>
          <a:p>
            <a:pPr algn="ctr"/>
            <a:r>
              <a:rPr lang="ru-RU" b="1" dirty="0" smtClean="0"/>
              <a:t>КОНСТАНТИН ЛУКЬЯНОВИЧ</a:t>
            </a:r>
          </a:p>
          <a:p>
            <a:pPr algn="ctr"/>
            <a:r>
              <a:rPr lang="ru-RU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добровольцем в августе 1943 года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636912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окончания Новосибирского артиллерийского училища, младший сержант, наводчик противотанкового орудия Константин Лукьянович Поротов направляется на формирование в Витебскую область в 3-й гвардейский Сталинградский механизированный корпус 9-й гвардейской мотомеханизированной бригады.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Боевое крещение Константина Поротова состоялось 22 июня 1944 года. При освобождении города Шауляй (27 июля 1944 года) орудийный расчет Поротова, охраняя главную шоссейную дорогу, уничтожил два средних танка немцев. 1 августа 1944 года на подступах к городу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Митава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 были уничтожены вражьи танки «тигр» и самоходные орудия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фердинанд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Демобилизовался Константин Лукьянович в декабре 1945 года. Награжден орденом Красной Звезды,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ордено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Славы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степени.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Вернувшись домой в мирное время, занимал должность председателя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Хатангского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райисполкома, заместителя председателя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окрисполкома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Везде он отдавал все силы развитию родного Таймыра, улучшению жизни народностей Севера.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regnum_picture_1525803154220085_b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28800"/>
            <a:ext cx="936104" cy="915626"/>
          </a:xfrm>
          <a:prstGeom prst="rect">
            <a:avLst/>
          </a:prstGeom>
        </p:spPr>
      </p:pic>
      <p:pic>
        <p:nvPicPr>
          <p:cNvPr id="10" name="Рисунок 9" descr="877904-9191e6bdd69799b01e1e3f460c9b631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12569"/>
            <a:ext cx="831598" cy="148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ЯДНЕ</a:t>
            </a:r>
          </a:p>
          <a:p>
            <a:pPr algn="ctr"/>
            <a:r>
              <a:rPr lang="ru-RU" b="1" dirty="0" smtClean="0"/>
              <a:t>НИКОЛАЙ ПЕТРОВИЧ</a:t>
            </a:r>
          </a:p>
          <a:p>
            <a:pPr algn="ctr"/>
            <a:r>
              <a:rPr lang="ru-RU" sz="1600" dirty="0" smtClean="0"/>
              <a:t>НЕНЕЦ</a:t>
            </a:r>
          </a:p>
          <a:p>
            <a:pPr algn="ctr"/>
            <a:r>
              <a:rPr lang="ru-RU" sz="1600" dirty="0" smtClean="0"/>
              <a:t>ушел на фронт добровольцем в </a:t>
            </a:r>
          </a:p>
          <a:p>
            <a:pPr algn="ctr"/>
            <a:r>
              <a:rPr lang="ru-RU" sz="1600" dirty="0" smtClean="0"/>
              <a:t>1941 году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Поначалу Николай Петрович попал на Калининский фронт. При освобождении города Невель в 1943 году шел жаркий бой. Под огнем врага Николай вынес нескольких раненых бойцов с поля боя, а немецкая пулеметная точка была уничтожена прямой наводкой из артиллерийского орудия. В 1944 году во время переправы через реку Бук завязалось жестокое сражение в котором  Николай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Ядне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получил серьезное ранение. После выздоровления был зачислен в 23-ю гвардейскую дивизию.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воспоминаний Н.П.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Ядне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«Шли на Берлин. Форсировали Одер. Бились за каждый клочок земли…Стреляют слева, справа. В воздухе наши самолеты летят. Пушки палят, в воздухе гром и свист пуль… Так с боями вышли к Берлину.» Награжден орденами Славы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степени, Красной Звезды, медалями «За отвагу», «За боевые заслуги», «За взятие Варшавы», «За взятие Берлина», «За победу над Германией».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Николай Петрович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Ядне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вернулся на Таймыр в 1945 году. В мирное время возглавлял колхоз «Новая жизнь».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534" y="404664"/>
            <a:ext cx="16566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regnum_picture_1525803154220085_b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060848"/>
            <a:ext cx="643241" cy="629169"/>
          </a:xfrm>
          <a:prstGeom prst="rect">
            <a:avLst/>
          </a:prstGeom>
        </p:spPr>
      </p:pic>
      <p:pic>
        <p:nvPicPr>
          <p:cNvPr id="12" name="Рисунок 11" descr="877904-9191e6bdd69799b01e1e3f460c9b631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12776"/>
            <a:ext cx="759590" cy="1352334"/>
          </a:xfrm>
          <a:prstGeom prst="rect">
            <a:avLst/>
          </a:prstGeom>
        </p:spPr>
      </p:pic>
      <p:pic>
        <p:nvPicPr>
          <p:cNvPr id="13" name="Рисунок 12" descr="за отвагу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628800"/>
            <a:ext cx="572102" cy="1084537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579949" cy="110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648072" cy="107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берлин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628800"/>
            <a:ext cx="592460" cy="1104938"/>
          </a:xfrm>
          <a:prstGeom prst="rect">
            <a:avLst/>
          </a:prstGeom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57683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ПОПОВ</a:t>
            </a:r>
          </a:p>
          <a:p>
            <a:pPr algn="ctr"/>
            <a:r>
              <a:rPr lang="ru-RU" b="1" dirty="0" smtClean="0"/>
              <a:t>ГРИГОРИЙ РОМАНОВИЧ</a:t>
            </a:r>
          </a:p>
          <a:p>
            <a:pPr algn="ctr"/>
            <a:r>
              <a:rPr lang="ru-RU" sz="1600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добровольцем в </a:t>
            </a:r>
          </a:p>
          <a:p>
            <a:pPr algn="ctr"/>
            <a:r>
              <a:rPr lang="ru-RU" sz="1600" dirty="0" smtClean="0"/>
              <a:t>1941 году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924944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номере газеты «Советский Таймыр» от 11 апреля 1942 года сообщалось: «Отступая из одного населенного пункта, немцы успели вывезти 14 орудий, чтобы их взорвать. Младший командир Григорий Попов решил во что бы то ни стало захватить неприятельские орудия. В короткой, но жестокой штыковой схватке было уничтожено несколько десятков гитлеровцев».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составе войск 21-й армии 1-го Украинского фронта Григорий Попов вместе со всеми шагал к заветному рубежу – Берлину. Только в ноябре 1945 года Григорий Романович возвратился в Ленинград. Награжден орденами Отечественной войны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степени, Красной Звезды, медалями «За отвагу», «За оборону Ленинграда»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1953 году Григорий Романович Попов успешно защитил диссертацию, стал кандидатом географических наук, первым ученым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долганского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народа. Везде, где бы и на каком посту не находился, он никогда не забывал о своих корнях и о своих земляках.</a:t>
            </a:r>
          </a:p>
        </p:txBody>
      </p:sp>
      <p:pic>
        <p:nvPicPr>
          <p:cNvPr id="11" name="Рисунок 10" descr="regnum_picture_1525803154220085_b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16832"/>
            <a:ext cx="957041" cy="936104"/>
          </a:xfrm>
          <a:prstGeom prst="rect">
            <a:avLst/>
          </a:prstGeom>
        </p:spPr>
      </p:pic>
      <p:pic>
        <p:nvPicPr>
          <p:cNvPr id="13" name="Рисунок 12" descr="за отвагу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92294"/>
            <a:ext cx="720080" cy="136506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926779" cy="247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Ленинград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481185"/>
            <a:ext cx="720080" cy="1371752"/>
          </a:xfrm>
          <a:prstGeom prst="rect">
            <a:avLst/>
          </a:prstGeom>
        </p:spPr>
      </p:pic>
      <p:pic>
        <p:nvPicPr>
          <p:cNvPr id="15" name="Рисунок 14" descr="отеч 1 ст.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844824"/>
            <a:ext cx="1088008" cy="1135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РЯБОВ</a:t>
            </a:r>
          </a:p>
          <a:p>
            <a:pPr algn="ctr"/>
            <a:r>
              <a:rPr lang="ru-RU" b="1" dirty="0" smtClean="0"/>
              <a:t>АФАНАСИЙ ДМИТРИЕВИЧ</a:t>
            </a:r>
          </a:p>
          <a:p>
            <a:pPr algn="ctr"/>
            <a:r>
              <a:rPr lang="ru-RU" sz="1600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добровольцем в </a:t>
            </a:r>
          </a:p>
          <a:p>
            <a:pPr algn="ctr"/>
            <a:r>
              <a:rPr lang="ru-RU" sz="1600" dirty="0" smtClean="0"/>
              <a:t>1944 году</a:t>
            </a:r>
          </a:p>
          <a:p>
            <a:pPr algn="ctr"/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 Афанасий Рябов рассказывал: «В Румынии я впервые участвовал в бою. Конечно, страшно было, ведь никто не хочет умирать. Свое состояние старались скрыть друг от друга: шутили между собой, смеялись, острили. Но в каждом бою мы набирались воинского опыта, постепенно привыкли к свисту пуль, разрыву снарядов и мин».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разведвзводом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Афанасий Дмитриевич прошел Венгрию, освобождал город Будапешт. Долгожданный День Победы А.Д. Рябов встретил в Чехословакии.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окончания войны путь солдата лежал обратно через Польшу на Украину, потом на Кубань, а оттуда в Тегеран. Из Тегерана перебросили в Азербайджан, затем в Тбилиси, а оттуда в Москву. До 16 мая 1949 года солдат Великой Отечественной войны Афанасий Рябов продолжал служить, помогая другим народам укреплять мир на Земле.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589" y="476672"/>
            <a:ext cx="22792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20200325_1554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G:\фестиваль музеев Лицей 3\IMG_20200325_1556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0714" y="282513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4883245" cy="26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670390" cy="346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260648"/>
            <a:ext cx="3888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СТОЛЫПИН</a:t>
            </a:r>
          </a:p>
          <a:p>
            <a:pPr algn="ctr"/>
            <a:r>
              <a:rPr lang="ru-RU" b="1" dirty="0" smtClean="0"/>
              <a:t>ИОНИСИМ КОНСТАНТИНОВИЧ</a:t>
            </a:r>
          </a:p>
          <a:p>
            <a:pPr algn="ctr"/>
            <a:r>
              <a:rPr lang="ru-RU" sz="1600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добровольцем в 1942 году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1942 года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Ионисим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Константинович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Аваамского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вместе со своими земляками на пароходе «Мария Ульянова» отправился на фронт. После прибытия в Красноярск начались напряженные дни учебы,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таймырцы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осваивали военную технику. Став телефонистом 406-го гвардейского минометного дивизиона Сталинградского фронта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Ионисим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оказался на передовой.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бабиной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телефонного шнура, под шквальным вражеским огнем устанавливал связь с командованием. В этой круговерти только одна мысль не покидала его: «Отстоять Сталинград!». С июня 1943 года по май 1945 года сражался на втором Белорусском фронте. За участие в боях награжден медалями «За отвагу», «За оборону Сталинграда», «За победу над Германией».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Отважный лыжник и воин по окончании войны вернулся на родной Таймыр. До конца жизни занимался своим любимым делом – работал охотником и рыбаком.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за отвагу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12776"/>
            <a:ext cx="720080" cy="1365060"/>
          </a:xfrm>
          <a:prstGeom prst="rect">
            <a:avLst/>
          </a:prstGeom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720080" cy="134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799779" cy="218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талинград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412776"/>
            <a:ext cx="720079" cy="142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ЕРЕМИН</a:t>
            </a:r>
          </a:p>
          <a:p>
            <a:pPr algn="ctr"/>
            <a:r>
              <a:rPr lang="ru-RU" b="1" dirty="0" smtClean="0"/>
              <a:t>МИХАИЛ СТЕПАНОВИЧ</a:t>
            </a:r>
          </a:p>
          <a:p>
            <a:pPr algn="ctr"/>
            <a:r>
              <a:rPr lang="ru-RU" sz="1600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добровольцем в </a:t>
            </a:r>
          </a:p>
          <a:p>
            <a:pPr algn="ctr"/>
            <a:r>
              <a:rPr lang="ru-RU" sz="1600" smtClean="0"/>
              <a:t>августе 1943 года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Михаил Степанович попал на Белорусский фронт, в 6-ю воздушную армию. Он – подносчик четвертого орудийного номера зенитной установки на знал усталости. Шли упорные бои, наступление набирало силу, и немцы откатывались на запад, оставляя за собой руины городов, сел, пожарища. Михаил Степанович Принимал участие в боях на Украина в Винницкой области. Освобождал Польшу, получил грамоту «За вечную дружбу народов СССР и Польши». Сражался за освобождение Западной Пруссии, Кенигсберга.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Победы Михаил оставался в Германии. Потом 6-ю воздушную армию перебросили на территорию Польши. Советские солдаты продолжали обезвреживать остатки банд, которые укрывались в лесах.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марте 1946 года Михаил Степанович возвратился домой, в Кресты Таймырские, где жила его одинокая мать. С радостью бывший солдат включился в активную мирную жизнь. Работал председателем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Катырыкского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Совета и всегда пользовался огромным авторитетом среди тружеников села.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04663"/>
            <a:ext cx="1607245" cy="232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МИХАЙЛОВ</a:t>
            </a:r>
          </a:p>
          <a:p>
            <a:pPr algn="ctr"/>
            <a:r>
              <a:rPr lang="ru-RU" b="1" dirty="0" smtClean="0"/>
              <a:t>ХРИСТОФОР  СЕМЕНОВИЧ</a:t>
            </a:r>
          </a:p>
          <a:p>
            <a:pPr algn="ctr"/>
            <a:r>
              <a:rPr lang="ru-RU" sz="1600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добровольцем в </a:t>
            </a:r>
          </a:p>
          <a:p>
            <a:pPr algn="ctr"/>
            <a:r>
              <a:rPr lang="ru-RU" sz="1600" dirty="0" smtClean="0"/>
              <a:t>октябре 1941 года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Получив специальность телефониста-разведчика вместе с другими бойцами попал на передовую в расположение 2-го Украинского фронта. Теперь Христофор Михайлов был связным 53-й механизированной бригады 29-й гвардейской танковой дивизии. 1943 год – Орловско-Курская дуга. В деревне Прохоровка, в 30-ти километрах от Белгорода, в огненном кольце вместе с товарищами оказался сын таймырской тундры. Его боевой путь проходил через города Белгород, Харьков, Полтаву, Кременчуг, через всю Украину. В одном из боев был тяжело ранен. Домой фронтовик возвращался на костылях.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Война еще продолжалась, а Христофору Семеновичу предстояло приложить свои способности на трудовом фронте. Работал председателем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Авамского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райисполкома, председателем исполкома Таймырского окружного Совета. В годы работы в партийных и советских органах был награжден двумя орденами Трудового Красного Знамени.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5144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ТУРДАГИН</a:t>
            </a:r>
          </a:p>
          <a:p>
            <a:pPr algn="ctr"/>
            <a:r>
              <a:rPr lang="ru-RU" b="1" dirty="0" smtClean="0"/>
              <a:t>МУРУ</a:t>
            </a:r>
          </a:p>
          <a:p>
            <a:pPr algn="ctr"/>
            <a:r>
              <a:rPr lang="ru-RU" sz="1600" dirty="0" smtClean="0"/>
              <a:t>НГАНАСАНИН</a:t>
            </a:r>
          </a:p>
          <a:p>
            <a:pPr algn="ctr"/>
            <a:r>
              <a:rPr lang="ru-RU" sz="1600" dirty="0" smtClean="0"/>
              <a:t>ушел на фронт добровольцем в </a:t>
            </a:r>
          </a:p>
          <a:p>
            <a:pPr algn="ctr"/>
            <a:r>
              <a:rPr lang="ru-RU" sz="1600" dirty="0" smtClean="0"/>
              <a:t>1942 году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924944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Пройдя предварительную подготовку в городах Красноярске и Новосибирске Муру был отправлен на Калининский фронт. Когда пули свистели над головой прокладывал телефонный кабель. Однажды вынес на себе с поля боя тяжело раненого командира. А в одном из боев был ранен сам. После выздоровления Муру оказался на Сталинградском фронте. За храбрость и находчивость в боях с фашистами его наградили медалями «За отвагу», «За оборону Сталинграда».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Вернулся Муру с фронта живой. Он рвался в родную тундру заняться привычным с детства делом: пасти колхозных оленей, охотиться, рыбачить. Встречаясь со школьниками и со своими земляками, Муру рассказывал: «Должен сказать, что нганасаны и долганы, как и все советские воины, доказали, что умеют не только трудиться, но и воевать». И Муру чувствовал, что он не зря живет на земле, что он нужен людям и гордился тем, что в победе над гитлеровской Германией участвовал и он, представитель маленькой народности.    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482279" cy="249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 отвагу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412776"/>
            <a:ext cx="826111" cy="1566064"/>
          </a:xfrm>
          <a:prstGeom prst="rect">
            <a:avLst/>
          </a:prstGeom>
        </p:spPr>
      </p:pic>
      <p:pic>
        <p:nvPicPr>
          <p:cNvPr id="9" name="Рисунок 8" descr="сталинград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412776"/>
            <a:ext cx="792088" cy="1565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ПОРОТОВ</a:t>
            </a:r>
          </a:p>
          <a:p>
            <a:pPr algn="ctr"/>
            <a:r>
              <a:rPr lang="ru-RU" b="1" dirty="0" smtClean="0"/>
              <a:t>ЛЕОНИД НИКОЛАЕВИЧ</a:t>
            </a:r>
          </a:p>
          <a:p>
            <a:pPr algn="ctr"/>
            <a:r>
              <a:rPr lang="ru-RU" sz="1600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в </a:t>
            </a:r>
          </a:p>
          <a:p>
            <a:pPr algn="ctr"/>
            <a:r>
              <a:rPr lang="ru-RU" sz="1600" dirty="0" smtClean="0"/>
              <a:t>1941 году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начале Великой Отечественной Леонида Николаевича вместе с другими бойцами отправили в город Моршанск. Там он и попал в первое сражение. Потом участвовал в боях за Кенигсберг, получил медаль «За взятие Кенигсберга». Боевой путь продолжился на 3-м Украинском фронте в саперном батальоне, затем в батальоне по строительству мостов. О переправе через Дон Леонид Николаевич вспоминает: «Ранним утром началось историческое наступление. Прожекторы осветили противоположный берег реки. Немцы были ослеплены. Масса лодок, плотов с солдатами и офицерами, военным снаряжением начали переправляться на ту сторону реки. Раздалась орудийная канонада. Кругом ослепительный свет, оглушительная стрельба, столбы воды от разрывов снарядов. Пожалуй, это можно только сравнить с «концом света».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Леонида Николаевича давно уже нет в живых, но жители поселка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помнят своего знаменитого земляка, благодарны ему не только за то, что он защищал Родину, но и за тот вклад, который он внес в развитие своего поселка. 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317" y="332657"/>
            <a:ext cx="17472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енигсберг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070738"/>
            <a:ext cx="1187863" cy="168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ЧУПРИН</a:t>
            </a:r>
          </a:p>
          <a:p>
            <a:pPr algn="ctr"/>
            <a:r>
              <a:rPr lang="ru-RU" b="1" dirty="0" smtClean="0"/>
              <a:t>ВАСИЛИЙ ДАНИЛОВИЧ</a:t>
            </a:r>
          </a:p>
          <a:p>
            <a:pPr algn="ctr"/>
            <a:r>
              <a:rPr lang="ru-RU" sz="1600" dirty="0" smtClean="0"/>
              <a:t>ДОЛГАНИН</a:t>
            </a:r>
          </a:p>
          <a:p>
            <a:pPr algn="ctr"/>
            <a:r>
              <a:rPr lang="ru-RU" sz="1600" dirty="0" smtClean="0"/>
              <a:t>ушел на фронт добровольцем </a:t>
            </a:r>
          </a:p>
          <a:p>
            <a:pPr algn="ctr"/>
            <a:r>
              <a:rPr lang="ru-RU" sz="1600" dirty="0" smtClean="0"/>
              <a:t>в 1941 году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780928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грозном 1941 году Василию, как и всем новобранцам, предстояло пройти долгий путь до передовой. Сначала его обучали азам военной науки, затем распределили в части действующей армии. Василий попал на Брянский фронт, участвовал во многих боях, освобождая российские села и города. Во время коротких передышек между боями Василий лежал в окопе и вспоминал о жизни в тундре. Шел 1943 год…Летом в одном из боев под Бобруйском он был ранен осколком снаряда. Рана была тяжелая. Но Чуприн не покинул поле боя. Находясь в госпитале Василий Чуприн надеялся попасть на передовую, но от врачей узнал, что придется ему собираться домой, на родной Таймыр.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Путь на родину был далекий и трудный. Война еще продолжалась, а в родной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Волочанке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Василий Данилович работал председателем районного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Осоавиахима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готовил новобранцев для фронта.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7589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040" y="2276872"/>
            <a:ext cx="8533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Бетту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Николай Иванович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1917 г.р., призван в 1943 г. Погиб в бою 21 января 1944 г.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Бархатов Савелий Иванович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воевал, был ранен.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Бетту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Битту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Семен Иванович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,1922 г.р., призван в 1942 г. Погиб в бою в 1943 г. </a:t>
            </a:r>
          </a:p>
          <a:p>
            <a:pPr lvl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Елогирь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Николай Григорьевич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1919 г.р., ушел на фронт добровольцем в 1944 г. Погиб.</a:t>
            </a:r>
          </a:p>
          <a:p>
            <a:pPr lvl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Елогирь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Иван Григорьевич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,1921 г.р., ушел на фронт в 1944 г. Погиб.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Еремин Николай Степанович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призван в 1942 г. Пропал без вести.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Жарков Никита Афанасьевич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1922 г.р., призван в 1942 г. Погиб в бою 9 июня 1944 г.</a:t>
            </a:r>
          </a:p>
          <a:p>
            <a:pPr lvl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Катыгин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Ануфрий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Андреевич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ушел на фронт в 1942 г.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Комсумяку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Чунанчар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ушел на фронт в 1942 году. пропал без вести.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Михайлов Дмитрий Иванович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1920 г.р., погиб в бою.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Михайлов Алексей Сергеевич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1914 г.р., погиб в бою.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Попов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Прокопий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воевал, погиб от ран.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Сахатин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Михаил Алексеевич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1922 г.р., ушел на фронт в 1942 г. Награжден орденами Славы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степеней, медалью «За отвагу». Умер в 1957 г. 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Уксусников Виталий Николаевич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1925 г.р., призван в 1943 г. Погиб в бою в 1944 г. 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Уксусников Иван Николаевич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1912 г.р., призван в 1942 г. Погиб в бою в декабре 1942 г.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6064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настоящее время так же установлены имена представителей коренного населения Таймыра, принимавших участие в боях Великой Отечественной войны, но это еще не все. Низкий поклон, людям, погибшим за родное Отечество! Имеющим дополнительные сведения просим принять участие в поисках людей, принимавших участие в Великой Отечественной войне.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4005064"/>
            <a:ext cx="4212421" cy="240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260648"/>
            <a:ext cx="278614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357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4364" y="548680"/>
            <a:ext cx="557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cs typeface="Arial" pitchFamily="34" charset="0"/>
              </a:rPr>
              <a:t>Кратко о полуострове Таймыр</a:t>
            </a:r>
            <a:endParaRPr lang="ru-RU" sz="3200" b="1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20888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Географическое положение: </a:t>
            </a:r>
            <a:r>
              <a:rPr lang="ru-RU" sz="2000" dirty="0"/>
              <a:t>самая северная материковая часть суши.</a:t>
            </a:r>
          </a:p>
          <a:p>
            <a:pPr algn="just"/>
            <a:r>
              <a:rPr lang="ru-RU" sz="2000" b="1" dirty="0"/>
              <a:t>Площадь:</a:t>
            </a:r>
            <a:r>
              <a:rPr lang="ru-RU" sz="2000" dirty="0"/>
              <a:t> четыреста тысяч квадратных километров.</a:t>
            </a:r>
          </a:p>
          <a:p>
            <a:r>
              <a:rPr lang="ru-RU" sz="2000" b="1" dirty="0"/>
              <a:t>Омывается морями: </a:t>
            </a:r>
            <a:r>
              <a:rPr lang="ru-RU" sz="2000" dirty="0"/>
              <a:t>Лаптевых и Карским.</a:t>
            </a:r>
          </a:p>
          <a:p>
            <a:r>
              <a:rPr lang="ru-RU" sz="2000" b="1" dirty="0"/>
              <a:t>Климат:</a:t>
            </a:r>
            <a:r>
              <a:rPr lang="ru-RU" sz="2000" dirty="0"/>
              <a:t> один из самых холодных районов Крайнего Севера. </a:t>
            </a:r>
          </a:p>
          <a:p>
            <a:r>
              <a:rPr lang="ru-RU" sz="2000" b="1" dirty="0"/>
              <a:t>Население:</a:t>
            </a:r>
            <a:r>
              <a:rPr lang="ru-RU" sz="2000" dirty="0"/>
              <a:t> пять коренных народностей: ненцы, долганы, нганасаны, эвенки, </a:t>
            </a:r>
            <a:r>
              <a:rPr lang="ru-RU" sz="2000" dirty="0" err="1"/>
              <a:t>энцы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 descr="C:\Users\Работа\AppData\Local\Microsoft\Windows\Temporary Internet Files\Content.Word\01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268760"/>
            <a:ext cx="3888432" cy="330888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atin typeface="Arial" pitchFamily="34" charset="0"/>
                <a:cs typeface="Arial" pitchFamily="34" charset="0"/>
              </a:rPr>
              <a:t>Рыбное хозяйство</a:t>
            </a:r>
          </a:p>
        </p:txBody>
      </p:sp>
      <p:pic>
        <p:nvPicPr>
          <p:cNvPr id="6" name="Рисунок 5" descr="C:\Users\Работа\Desktop\image (7)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896544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4221088"/>
            <a:ext cx="4579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Добыча </a:t>
            </a:r>
            <a:r>
              <a:rPr lang="ru-RU" sz="2400" b="1" dirty="0"/>
              <a:t>рыбы </a:t>
            </a:r>
            <a:r>
              <a:rPr lang="ru-RU" sz="2400" b="1" dirty="0" smtClean="0"/>
              <a:t>:</a:t>
            </a:r>
            <a:endParaRPr lang="ru-RU" sz="2400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до </a:t>
            </a:r>
            <a:r>
              <a:rPr lang="ru-RU" sz="2400" dirty="0" smtClean="0"/>
              <a:t>войны - </a:t>
            </a:r>
            <a:r>
              <a:rPr lang="ru-RU" sz="2400" dirty="0"/>
              <a:t>1200 </a:t>
            </a:r>
            <a:r>
              <a:rPr lang="ru-RU" sz="2400" dirty="0" smtClean="0"/>
              <a:t>тонн в год;</a:t>
            </a:r>
            <a:endParaRPr lang="ru-RU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в 1942 году - свыше 4000 тонн.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80928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Продукция рыбозаводов: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рыба охлажденная;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рыба мороженая;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рыба соленая; 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рыба </a:t>
            </a:r>
            <a:r>
              <a:rPr lang="ru-RU" sz="2400" dirty="0"/>
              <a:t>копченая;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рыбий </a:t>
            </a:r>
            <a:r>
              <a:rPr lang="ru-RU" sz="2400" dirty="0" smtClean="0"/>
              <a:t>жир</a:t>
            </a:r>
            <a:r>
              <a:rPr lang="ru-RU" sz="24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err="1"/>
              <a:t>спецпосол</a:t>
            </a:r>
            <a:r>
              <a:rPr lang="ru-RU" sz="24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/>
              <a:t>и</a:t>
            </a:r>
            <a:r>
              <a:rPr lang="ru-RU" sz="2400" dirty="0" smtClean="0"/>
              <a:t>кра.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atin typeface="Arial" pitchFamily="34" charset="0"/>
                <a:cs typeface="Arial" pitchFamily="34" charset="0"/>
              </a:rPr>
              <a:t>Пушная промышленность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637195"/>
            <a:ext cx="2520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Добыча меха: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песца;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горностая;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белки;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волка;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оленя;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зайца.</a:t>
            </a:r>
          </a:p>
        </p:txBody>
      </p:sp>
      <p:pic>
        <p:nvPicPr>
          <p:cNvPr id="8" name="Рисунок 7" descr="C:\Users\Работа\Desktop\image (6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024336" cy="35634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1153" y="1484785"/>
            <a:ext cx="3506002" cy="2145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91439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Металлургическая</a:t>
            </a:r>
          </a:p>
          <a:p>
            <a:pPr algn="ctr"/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промышленность</a:t>
            </a:r>
          </a:p>
        </p:txBody>
      </p:sp>
      <p:pic>
        <p:nvPicPr>
          <p:cNvPr id="6" name="Рисунок 5" descr="C:\Users\Работа\AppData\Local\Microsoft\Windows\Temporary Internet Files\Content.Word\Bitva-1-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204864"/>
            <a:ext cx="4601045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68590" y="1698715"/>
            <a:ext cx="37518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Норильский комбинат в годы войны: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1935 - основание комбината;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1941 - строительство большого металлургического завода;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/>
              <a:t>апрель 1942 - получена первая тонна чистого никеля. </a:t>
            </a:r>
          </a:p>
          <a:p>
            <a:r>
              <a:rPr lang="ru-RU" sz="2400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Северный </a:t>
            </a:r>
            <a:r>
              <a:rPr lang="ru-RU" sz="3200" b="1" dirty="0"/>
              <a:t>морской путь</a:t>
            </a:r>
            <a:endParaRPr lang="ru-RU" sz="3200" dirty="0"/>
          </a:p>
        </p:txBody>
      </p:sp>
      <p:pic>
        <p:nvPicPr>
          <p:cNvPr id="6" name="Рисунок 5" descr="C:\Users\Работа\AppData\Local\Microsoft\Windows\Temporary Internet Files\Content.Word\3-MM10-4-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4"/>
          <a:stretch/>
        </p:blipFill>
        <p:spPr bwMode="auto">
          <a:xfrm>
            <a:off x="179512" y="2276872"/>
            <a:ext cx="4270657" cy="259228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836712"/>
            <a:ext cx="4176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 </a:t>
            </a:r>
            <a:endParaRPr lang="ru-RU" sz="2000" i="1" dirty="0" smtClean="0"/>
          </a:p>
          <a:p>
            <a:pPr algn="just"/>
            <a:r>
              <a:rPr lang="ru-RU" sz="2000" b="1" dirty="0">
                <a:solidFill>
                  <a:srgbClr val="000000"/>
                </a:solidFill>
              </a:rPr>
              <a:t>Северный морской путь</a:t>
            </a:r>
            <a:r>
              <a:rPr lang="ru-RU" sz="2000" dirty="0">
                <a:solidFill>
                  <a:srgbClr val="000000"/>
                </a:solidFill>
              </a:rPr>
              <a:t> — кратчайший морской путь между Европейской частью России и Дальним Востоком. Проходит по морям Северного Ледовитого океана (Баренцево, Карское, Лаптевых, Восточно-Сибирское, Чукотское) и частично Тихого океана (Берингово). Длина (от Карских ворот до бухты Провидения) — 5600 км. Основные порты: </a:t>
            </a:r>
            <a:r>
              <a:rPr lang="ru-RU" sz="2000" dirty="0" err="1">
                <a:solidFill>
                  <a:srgbClr val="000000"/>
                </a:solidFill>
              </a:rPr>
              <a:t>Игарка</a:t>
            </a:r>
            <a:r>
              <a:rPr lang="ru-RU" sz="2000" dirty="0">
                <a:solidFill>
                  <a:srgbClr val="000000"/>
                </a:solidFill>
              </a:rPr>
              <a:t>, Дудинка, Диксон, Тикси, </a:t>
            </a:r>
            <a:r>
              <a:rPr lang="ru-RU" sz="2000" dirty="0" err="1">
                <a:solidFill>
                  <a:srgbClr val="000000"/>
                </a:solidFill>
              </a:rPr>
              <a:t>Певек</a:t>
            </a:r>
            <a:r>
              <a:rPr lang="ru-RU" sz="2000" dirty="0">
                <a:solidFill>
                  <a:srgbClr val="000000"/>
                </a:solidFill>
              </a:rPr>
              <a:t>, Провидения. Продолжительность навигации 2—4 месяца (на отдельных участках дольше, с помощью ледоколов</a:t>
            </a:r>
            <a:r>
              <a:rPr lang="ru-RU" sz="2000" dirty="0" smtClean="0">
                <a:solidFill>
                  <a:srgbClr val="000000"/>
                </a:solidFill>
              </a:rPr>
              <a:t>)       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0762" y="2343944"/>
            <a:ext cx="4562475" cy="3038475"/>
          </a:xfr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304876" cy="41988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2555</Words>
  <Application>Microsoft Office PowerPoint</Application>
  <PresentationFormat>Экран (4:3)</PresentationFormat>
  <Paragraphs>174</Paragraphs>
  <Slides>26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17</cp:revision>
  <dcterms:created xsi:type="dcterms:W3CDTF">2020-03-24T06:17:45Z</dcterms:created>
  <dcterms:modified xsi:type="dcterms:W3CDTF">2020-04-09T02:58:20Z</dcterms:modified>
</cp:coreProperties>
</file>